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60" r:id="rId6"/>
    <p:sldId id="261" r:id="rId7"/>
    <p:sldId id="259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92EAC2-422C-4992-A5AC-3DC280750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86344" y="2742465"/>
            <a:ext cx="10210800" cy="1373070"/>
          </a:xfrm>
        </p:spPr>
        <p:txBody>
          <a:bodyPr/>
          <a:lstStyle/>
          <a:p>
            <a:r>
              <a:rPr lang="pl-PL" dirty="0"/>
              <a:t>Th: </a:t>
            </a:r>
            <a:r>
              <a:rPr lang="pl-PL" dirty="0" err="1"/>
              <a:t>Wechselpräpositionen</a:t>
            </a:r>
            <a:r>
              <a:rPr lang="pl-PL" dirty="0"/>
              <a:t>. </a:t>
            </a:r>
            <a:endParaRPr lang="de-DE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D51074C-F094-4888-A7EA-64439346D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73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AD3265-E978-41CE-97D0-86F75B67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 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44410-A3A2-4367-AC73-D0642FEED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774319" cy="435856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Przyimki łączące się z celownikiem i biernikiem. (in, </a:t>
            </a:r>
            <a:r>
              <a:rPr lang="pl-PL" dirty="0" err="1"/>
              <a:t>auf</a:t>
            </a:r>
            <a:r>
              <a:rPr lang="pl-PL" dirty="0"/>
              <a:t>, </a:t>
            </a:r>
            <a:r>
              <a:rPr lang="pl-PL" dirty="0" err="1"/>
              <a:t>an</a:t>
            </a:r>
            <a:r>
              <a:rPr lang="pl-PL" dirty="0"/>
              <a:t>, </a:t>
            </a:r>
            <a:r>
              <a:rPr lang="pl-PL" dirty="0" err="1"/>
              <a:t>neben</a:t>
            </a:r>
            <a:r>
              <a:rPr lang="pl-PL" dirty="0"/>
              <a:t>, </a:t>
            </a:r>
            <a:r>
              <a:rPr lang="pl-PL" dirty="0" err="1"/>
              <a:t>vor</a:t>
            </a:r>
            <a:r>
              <a:rPr lang="pl-PL" dirty="0"/>
              <a:t>, </a:t>
            </a:r>
            <a:r>
              <a:rPr lang="pl-PL" dirty="0" err="1"/>
              <a:t>hinter</a:t>
            </a:r>
            <a:r>
              <a:rPr lang="pl-PL" dirty="0"/>
              <a:t>, </a:t>
            </a:r>
            <a:r>
              <a:rPr lang="pl-PL" dirty="0" err="1"/>
              <a:t>über</a:t>
            </a:r>
            <a:r>
              <a:rPr lang="pl-PL" dirty="0"/>
              <a:t>, </a:t>
            </a:r>
            <a:r>
              <a:rPr lang="pl-PL" dirty="0" err="1"/>
              <a:t>unter</a:t>
            </a:r>
            <a:r>
              <a:rPr lang="pl-PL" dirty="0"/>
              <a:t>, </a:t>
            </a:r>
            <a:r>
              <a:rPr lang="pl-PL" dirty="0" err="1"/>
              <a:t>zwischen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dirty="0"/>
              <a:t>Czasowniki ruchu i spoczynku ( SPOCZYNEK- </a:t>
            </a:r>
            <a:r>
              <a:rPr lang="pl-PL" i="0" u="none" strike="noStrike" kern="1200" dirty="0" err="1">
                <a:effectLst/>
              </a:rPr>
              <a:t>liegen</a:t>
            </a:r>
            <a:r>
              <a:rPr lang="pl-PL" i="0" u="none" strike="noStrike" kern="1200" dirty="0">
                <a:effectLst/>
              </a:rPr>
              <a:t>, </a:t>
            </a:r>
            <a:r>
              <a:rPr lang="pl-PL" i="0" u="none" strike="noStrike" kern="1200" dirty="0" err="1">
                <a:effectLst/>
              </a:rPr>
              <a:t>stehen</a:t>
            </a:r>
            <a:r>
              <a:rPr lang="pl-PL" dirty="0"/>
              <a:t>, </a:t>
            </a:r>
            <a:r>
              <a:rPr lang="pl-PL" i="0" u="none" strike="noStrike" kern="1200" dirty="0" err="1">
                <a:effectLst/>
              </a:rPr>
              <a:t>hängen</a:t>
            </a:r>
            <a:r>
              <a:rPr lang="pl-PL" i="0" u="none" strike="noStrike" kern="1200" dirty="0">
                <a:effectLst/>
              </a:rPr>
              <a:t>, </a:t>
            </a:r>
            <a:r>
              <a:rPr lang="pl-PL" i="0" u="none" strike="noStrike" kern="1200" dirty="0" err="1">
                <a:effectLst/>
              </a:rPr>
              <a:t>sitzen</a:t>
            </a:r>
            <a:r>
              <a:rPr lang="pl-PL" dirty="0"/>
              <a:t>. RUCH- </a:t>
            </a:r>
            <a:r>
              <a:rPr lang="pl-PL" i="0" u="none" strike="noStrike" kern="1200" dirty="0" err="1">
                <a:effectLst/>
                <a:latin typeface="+mj-lt"/>
              </a:rPr>
              <a:t>legen</a:t>
            </a:r>
            <a:r>
              <a:rPr lang="pl-PL" i="0" u="none" strike="noStrike" kern="1200" dirty="0">
                <a:effectLst/>
                <a:latin typeface="+mj-lt"/>
              </a:rPr>
              <a:t>, </a:t>
            </a:r>
            <a:r>
              <a:rPr lang="pl-PL" i="0" u="none" strike="noStrike" kern="1200" dirty="0" err="1">
                <a:effectLst/>
                <a:latin typeface="+mj-lt"/>
              </a:rPr>
              <a:t>stellen</a:t>
            </a:r>
            <a:r>
              <a:rPr lang="pl-PL" i="0" u="none" strike="noStrike" kern="1200" dirty="0">
                <a:effectLst/>
                <a:latin typeface="+mj-lt"/>
              </a:rPr>
              <a:t>, </a:t>
            </a:r>
            <a:r>
              <a:rPr lang="pl-PL" i="0" u="none" strike="noStrike" kern="1200" dirty="0" err="1">
                <a:effectLst/>
                <a:latin typeface="+mj-lt"/>
              </a:rPr>
              <a:t>hängen</a:t>
            </a:r>
            <a:r>
              <a:rPr lang="pl-PL" i="0" u="none" strike="noStrike" kern="1200" dirty="0">
                <a:effectLst/>
                <a:latin typeface="+mj-lt"/>
              </a:rPr>
              <a:t>, </a:t>
            </a:r>
            <a:r>
              <a:rPr lang="pl-PL" i="0" u="none" strike="noStrike" kern="1200" dirty="0" err="1">
                <a:effectLst/>
                <a:latin typeface="+mj-lt"/>
              </a:rPr>
              <a:t>setzen</a:t>
            </a:r>
            <a:r>
              <a:rPr lang="pl-PL" i="0" u="none" strike="noStrike" kern="1200" dirty="0">
                <a:effectLst/>
                <a:latin typeface="+mj-lt"/>
              </a:rPr>
              <a:t>, </a:t>
            </a:r>
            <a:r>
              <a:rPr lang="pl-PL" i="0" u="none" strike="noStrike" kern="1200" dirty="0" err="1">
                <a:effectLst/>
                <a:latin typeface="+mj-lt"/>
              </a:rPr>
              <a:t>sich</a:t>
            </a:r>
            <a:r>
              <a:rPr lang="pl-PL" i="0" u="none" strike="noStrike" kern="1200" dirty="0">
                <a:effectLst/>
                <a:latin typeface="+mj-lt"/>
              </a:rPr>
              <a:t> </a:t>
            </a:r>
            <a:r>
              <a:rPr lang="pl-PL" i="0" u="none" strike="noStrike" kern="1200" dirty="0" err="1">
                <a:effectLst/>
                <a:latin typeface="+mj-lt"/>
              </a:rPr>
              <a:t>setzen</a:t>
            </a:r>
            <a:r>
              <a:rPr lang="pl-PL" dirty="0">
                <a:latin typeface="+mj-lt"/>
              </a:rPr>
              <a:t>.</a:t>
            </a:r>
          </a:p>
          <a:p>
            <a:r>
              <a:rPr lang="pl-PL" dirty="0"/>
              <a:t>tabelka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r>
              <a:rPr lang="pl-PL" dirty="0"/>
              <a:t>Formy ściągnięte in, </a:t>
            </a:r>
            <a:r>
              <a:rPr lang="pl-PL" dirty="0" err="1"/>
              <a:t>ins</a:t>
            </a:r>
            <a:r>
              <a:rPr lang="pl-PL" dirty="0"/>
              <a:t>, </a:t>
            </a:r>
            <a:r>
              <a:rPr lang="pl-PL" dirty="0" err="1"/>
              <a:t>am</a:t>
            </a:r>
            <a:r>
              <a:rPr lang="pl-PL" dirty="0"/>
              <a:t>, ans.</a:t>
            </a:r>
          </a:p>
          <a:p>
            <a:endParaRPr lang="pl-PL" dirty="0"/>
          </a:p>
          <a:p>
            <a:r>
              <a:rPr lang="pl-PL" dirty="0"/>
              <a:t>MYŚLIMY PO NIEMIECKU !!!!! </a:t>
            </a:r>
            <a:r>
              <a:rPr lang="pl-PL" dirty="0">
                <a:sym typeface="Wingdings" panose="05000000000000000000" pitchFamily="2" charset="2"/>
              </a:rPr>
              <a:t> </a:t>
            </a:r>
            <a:endParaRPr lang="pl-PL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6B239F0-6AA1-41C2-A723-CD6FD8CE58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675512"/>
              </p:ext>
            </p:extLst>
          </p:nvPr>
        </p:nvGraphicFramePr>
        <p:xfrm>
          <a:off x="928050" y="4163060"/>
          <a:ext cx="845344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360">
                  <a:extLst>
                    <a:ext uri="{9D8B030D-6E8A-4147-A177-3AD203B41FA5}">
                      <a16:colId xmlns:a16="http://schemas.microsoft.com/office/drawing/2014/main" val="643153256"/>
                    </a:ext>
                  </a:extLst>
                </a:gridCol>
                <a:gridCol w="2113360">
                  <a:extLst>
                    <a:ext uri="{9D8B030D-6E8A-4147-A177-3AD203B41FA5}">
                      <a16:colId xmlns:a16="http://schemas.microsoft.com/office/drawing/2014/main" val="732394700"/>
                    </a:ext>
                  </a:extLst>
                </a:gridCol>
                <a:gridCol w="2113360">
                  <a:extLst>
                    <a:ext uri="{9D8B030D-6E8A-4147-A177-3AD203B41FA5}">
                      <a16:colId xmlns:a16="http://schemas.microsoft.com/office/drawing/2014/main" val="44989984"/>
                    </a:ext>
                  </a:extLst>
                </a:gridCol>
                <a:gridCol w="2113360">
                  <a:extLst>
                    <a:ext uri="{9D8B030D-6E8A-4147-A177-3AD203B41FA5}">
                      <a16:colId xmlns:a16="http://schemas.microsoft.com/office/drawing/2014/main" val="426975215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DER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DIE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DAS</a:t>
                      </a:r>
                      <a:endParaRPr lang="de-D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8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B050"/>
                          </a:solidFill>
                        </a:rPr>
                        <a:t>DATIV </a:t>
                      </a:r>
                      <a:endParaRPr lang="de-DE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B050"/>
                          </a:solidFill>
                        </a:rPr>
                        <a:t>DEM</a:t>
                      </a:r>
                      <a:endParaRPr lang="de-DE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B050"/>
                          </a:solidFill>
                        </a:rPr>
                        <a:t>DER</a:t>
                      </a:r>
                      <a:endParaRPr lang="de-DE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B050"/>
                          </a:solidFill>
                        </a:rPr>
                        <a:t>DEM</a:t>
                      </a:r>
                      <a:endParaRPr lang="de-DE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21833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AKKUSATIV</a:t>
                      </a:r>
                      <a:endParaRPr lang="de-DE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DEN</a:t>
                      </a:r>
                      <a:endParaRPr lang="de-DE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DER</a:t>
                      </a:r>
                      <a:endParaRPr lang="de-DE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DAS</a:t>
                      </a:r>
                      <a:endParaRPr lang="de-DE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0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9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4015AA-5ABC-4B10-806D-891425AA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Th: </a:t>
            </a:r>
            <a:r>
              <a:rPr lang="pl-PL" dirty="0" err="1"/>
              <a:t>Wechselpräpositionen</a:t>
            </a:r>
            <a:r>
              <a:rPr lang="pl-PL" dirty="0"/>
              <a:t>.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A5451A-2B3B-49A7-A020-93E59DD5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949579" cy="354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Cel lekcji: Tworzenie zdań  z przyimkami łączącymi się z celownikiem i biernikiem.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NACOBEZU: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-wymieniam przyimki łączące się z celownikiem i biernikiem.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-rozróżniam przyimki łączące się z celownikiem i biernikiem. 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-stosuje przyimki zmienne w zdaniu, wykorzystując czasowniki ruchu i spoczynku.</a:t>
            </a:r>
          </a:p>
        </p:txBody>
      </p:sp>
    </p:spTree>
    <p:extLst>
      <p:ext uri="{BB962C8B-B14F-4D97-AF65-F5344CB8AC3E}">
        <p14:creationId xmlns:p14="http://schemas.microsoft.com/office/powerpoint/2010/main" val="201969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61BD7A-E54B-4D18-8404-18148BFC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UTWÓRZ PYTANIE W JĘZYKU POLSKIM! 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844EA5-AF8F-4CF5-BDD0-B50D0350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7" y="2810478"/>
            <a:ext cx="11591924" cy="2285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F5CBF44-E7FD-476D-BBC9-4E9C2F0D7818}"/>
              </a:ext>
            </a:extLst>
          </p:cNvPr>
          <p:cNvSpPr/>
          <p:nvPr/>
        </p:nvSpPr>
        <p:spPr>
          <a:xfrm>
            <a:off x="1568885" y="2024666"/>
            <a:ext cx="8046282" cy="157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FF0000"/>
                </a:solidFill>
              </a:rPr>
              <a:t>ZMIEŃ MYŚLENIE ! MYŚL PO NIEMIECKU!!! 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793272B-5F8D-442C-8FC8-7A6337EFEFCD}"/>
              </a:ext>
            </a:extLst>
          </p:cNvPr>
          <p:cNvSpPr/>
          <p:nvPr/>
        </p:nvSpPr>
        <p:spPr>
          <a:xfrm>
            <a:off x="600395" y="3679031"/>
            <a:ext cx="3895725" cy="8090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2800" dirty="0">
                <a:solidFill>
                  <a:schemeClr val="bg1"/>
                </a:solidFill>
              </a:rPr>
              <a:t>Ona jest nad morzem.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5633E354-DF85-4D22-983A-5114AC42F8BD}"/>
              </a:ext>
            </a:extLst>
          </p:cNvPr>
          <p:cNvSpPr/>
          <p:nvPr/>
        </p:nvSpPr>
        <p:spPr>
          <a:xfrm>
            <a:off x="7058026" y="3679031"/>
            <a:ext cx="4008154" cy="962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Ona jedzie nad morze.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8A1CAB03-F805-40F6-A5A0-B15226D2655A}"/>
              </a:ext>
            </a:extLst>
          </p:cNvPr>
          <p:cNvSpPr/>
          <p:nvPr/>
        </p:nvSpPr>
        <p:spPr>
          <a:xfrm>
            <a:off x="5638800" y="5095875"/>
            <a:ext cx="6229351" cy="14264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800" dirty="0">
                <a:solidFill>
                  <a:schemeClr val="bg1"/>
                </a:solidFill>
              </a:rPr>
              <a:t>WOHIN </a:t>
            </a:r>
            <a:r>
              <a:rPr lang="pl-PL" sz="2800" dirty="0" err="1">
                <a:solidFill>
                  <a:schemeClr val="bg1"/>
                </a:solidFill>
              </a:rPr>
              <a:t>fährt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sie</a:t>
            </a:r>
            <a:r>
              <a:rPr lang="pl-PL" sz="2800" dirty="0">
                <a:solidFill>
                  <a:schemeClr val="bg1"/>
                </a:solidFill>
              </a:rPr>
              <a:t>?  DOKĄD ONA JEDZIE? </a:t>
            </a:r>
          </a:p>
          <a:p>
            <a:r>
              <a:rPr lang="pl-PL" sz="2800" dirty="0" err="1">
                <a:solidFill>
                  <a:schemeClr val="bg1"/>
                </a:solidFill>
              </a:rPr>
              <a:t>Sie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fährt</a:t>
            </a:r>
            <a:r>
              <a:rPr lang="pl-PL" sz="2800" dirty="0">
                <a:solidFill>
                  <a:schemeClr val="bg1"/>
                </a:solidFill>
              </a:rPr>
              <a:t> ans </a:t>
            </a:r>
            <a:r>
              <a:rPr lang="pl-PL" sz="2800" dirty="0" err="1">
                <a:solidFill>
                  <a:schemeClr val="bg1"/>
                </a:solidFill>
              </a:rPr>
              <a:t>Meer</a:t>
            </a:r>
            <a:r>
              <a:rPr lang="pl-PL" sz="2800" dirty="0">
                <a:solidFill>
                  <a:schemeClr val="bg1"/>
                </a:solidFill>
              </a:rPr>
              <a:t>.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296BEEC3-6948-4DCF-BE53-FCC1BB256345}"/>
              </a:ext>
            </a:extLst>
          </p:cNvPr>
          <p:cNvSpPr/>
          <p:nvPr/>
        </p:nvSpPr>
        <p:spPr>
          <a:xfrm>
            <a:off x="121726" y="5095875"/>
            <a:ext cx="5009830" cy="14264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800" dirty="0">
                <a:solidFill>
                  <a:schemeClr val="bg1"/>
                </a:solidFill>
              </a:rPr>
              <a:t>WO </a:t>
            </a:r>
            <a:r>
              <a:rPr lang="pl-PL" sz="2800" dirty="0" err="1">
                <a:solidFill>
                  <a:schemeClr val="bg1"/>
                </a:solidFill>
              </a:rPr>
              <a:t>ist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sie</a:t>
            </a:r>
            <a:r>
              <a:rPr lang="pl-PL" sz="2800" dirty="0">
                <a:solidFill>
                  <a:schemeClr val="bg1"/>
                </a:solidFill>
              </a:rPr>
              <a:t>? GDZIE ONA JEST?</a:t>
            </a:r>
          </a:p>
          <a:p>
            <a:r>
              <a:rPr lang="pl-PL" sz="2800" dirty="0" err="1">
                <a:solidFill>
                  <a:schemeClr val="bg1"/>
                </a:solidFill>
              </a:rPr>
              <a:t>Sie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ist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am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Meer</a:t>
            </a:r>
            <a:r>
              <a:rPr lang="pl-PL" sz="2800" dirty="0">
                <a:solidFill>
                  <a:schemeClr val="bg1"/>
                </a:solidFill>
              </a:rPr>
              <a:t>. </a:t>
            </a:r>
            <a:endParaRPr lang="de-DE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260638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00472-ACDF-46F6-96DC-E2FF169D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Przymiki</a:t>
            </a:r>
            <a:r>
              <a:rPr lang="pl-PL" dirty="0"/>
              <a:t> łączące się z celownikiem (</a:t>
            </a:r>
            <a:r>
              <a:rPr lang="pl-PL" dirty="0" err="1"/>
              <a:t>Dativ</a:t>
            </a:r>
            <a:r>
              <a:rPr lang="pl-PL" dirty="0"/>
              <a:t>) i biernikiem (</a:t>
            </a:r>
            <a:r>
              <a:rPr lang="pl-PL" dirty="0" err="1"/>
              <a:t>Akkusativ</a:t>
            </a:r>
            <a:r>
              <a:rPr lang="pl-PL" dirty="0"/>
              <a:t>) </a:t>
            </a:r>
            <a:endParaRPr lang="de-DE" dirty="0"/>
          </a:p>
        </p:txBody>
      </p:sp>
      <p:pic>
        <p:nvPicPr>
          <p:cNvPr id="1026" name="Picture 2" descr="die wechselpräpositionen - les prépositions mixtes Diagram | Quizlet">
            <a:extLst>
              <a:ext uri="{FF2B5EF4-FFF2-40B4-BE49-F238E27FC236}">
                <a16:creationId xmlns:a16="http://schemas.microsoft.com/office/drawing/2014/main" id="{E3AFA98C-6BAA-4D71-96DF-B443570077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295" y="2239131"/>
            <a:ext cx="8099912" cy="420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36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CB5093-9C3F-4BEB-A42F-78407BD4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Odmiana rodzajnika określonego w celowniku i bierniku. </a:t>
            </a:r>
            <a:endParaRPr lang="de-DE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65851924-DEEB-499C-9B51-42B881399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28273"/>
              </p:ext>
            </p:extLst>
          </p:nvPr>
        </p:nvGraphicFramePr>
        <p:xfrm>
          <a:off x="681037" y="2336800"/>
          <a:ext cx="10244136" cy="310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034">
                  <a:extLst>
                    <a:ext uri="{9D8B030D-6E8A-4147-A177-3AD203B41FA5}">
                      <a16:colId xmlns:a16="http://schemas.microsoft.com/office/drawing/2014/main" val="643153256"/>
                    </a:ext>
                  </a:extLst>
                </a:gridCol>
                <a:gridCol w="2561034">
                  <a:extLst>
                    <a:ext uri="{9D8B030D-6E8A-4147-A177-3AD203B41FA5}">
                      <a16:colId xmlns:a16="http://schemas.microsoft.com/office/drawing/2014/main" val="732394700"/>
                    </a:ext>
                  </a:extLst>
                </a:gridCol>
                <a:gridCol w="2561034">
                  <a:extLst>
                    <a:ext uri="{9D8B030D-6E8A-4147-A177-3AD203B41FA5}">
                      <a16:colId xmlns:a16="http://schemas.microsoft.com/office/drawing/2014/main" val="44989984"/>
                    </a:ext>
                  </a:extLst>
                </a:gridCol>
                <a:gridCol w="2561034">
                  <a:extLst>
                    <a:ext uri="{9D8B030D-6E8A-4147-A177-3AD203B41FA5}">
                      <a16:colId xmlns:a16="http://schemas.microsoft.com/office/drawing/2014/main" val="4269752154"/>
                    </a:ext>
                  </a:extLst>
                </a:gridCol>
              </a:tblGrid>
              <a:tr h="1033992"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DER</a:t>
                      </a:r>
                      <a:endParaRPr lang="de-D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DIE</a:t>
                      </a:r>
                      <a:endParaRPr lang="de-D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/>
                        <a:t>DAS</a:t>
                      </a:r>
                      <a:endParaRPr lang="de-DE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8742"/>
                  </a:ext>
                </a:extLst>
              </a:tr>
              <a:tr h="1033992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00B050"/>
                          </a:solidFill>
                        </a:rPr>
                        <a:t>DATIV </a:t>
                      </a:r>
                      <a:endParaRPr lang="de-D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00B050"/>
                          </a:solidFill>
                        </a:rPr>
                        <a:t>DEM</a:t>
                      </a:r>
                      <a:endParaRPr lang="de-D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00B050"/>
                          </a:solidFill>
                        </a:rPr>
                        <a:t>DER</a:t>
                      </a:r>
                      <a:endParaRPr lang="de-D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rgbClr val="00B050"/>
                          </a:solidFill>
                        </a:rPr>
                        <a:t>DEM</a:t>
                      </a:r>
                      <a:endParaRPr lang="de-D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218337"/>
                  </a:ext>
                </a:extLst>
              </a:tr>
              <a:tr h="1033992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AKKUSATIV</a:t>
                      </a:r>
                      <a:endParaRPr lang="de-DE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DEN</a:t>
                      </a:r>
                      <a:endParaRPr lang="de-DE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DIE</a:t>
                      </a:r>
                      <a:endParaRPr lang="de-DE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DAS</a:t>
                      </a:r>
                      <a:endParaRPr lang="de-DE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0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70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E64A83-DEE6-4F59-8261-AD3012F1A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Formy ściągnięte rodzajnika określonego z przyimkiem. 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96C6E4-A9D3-495A-A4DD-5E9AF8517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Gwiazda: 6 punktów 4">
            <a:extLst>
              <a:ext uri="{FF2B5EF4-FFF2-40B4-BE49-F238E27FC236}">
                <a16:creationId xmlns:a16="http://schemas.microsoft.com/office/drawing/2014/main" id="{4C49884C-FEF9-4508-A3C2-A2F56E9EC9D8}"/>
              </a:ext>
            </a:extLst>
          </p:cNvPr>
          <p:cNvSpPr/>
          <p:nvPr/>
        </p:nvSpPr>
        <p:spPr>
          <a:xfrm>
            <a:off x="105935" y="1773696"/>
            <a:ext cx="3181350" cy="3250139"/>
          </a:xfrm>
          <a:prstGeom prst="star6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err="1">
                <a:solidFill>
                  <a:schemeClr val="bg1"/>
                </a:solidFill>
              </a:rPr>
              <a:t>an</a:t>
            </a:r>
            <a:r>
              <a:rPr lang="pl-PL" sz="2400" dirty="0">
                <a:solidFill>
                  <a:schemeClr val="bg1"/>
                </a:solidFill>
              </a:rPr>
              <a:t> + </a:t>
            </a:r>
            <a:r>
              <a:rPr lang="pl-PL" sz="2400" dirty="0" err="1">
                <a:solidFill>
                  <a:schemeClr val="bg1"/>
                </a:solidFill>
              </a:rPr>
              <a:t>das</a:t>
            </a:r>
            <a:r>
              <a:rPr lang="pl-PL" sz="2400" dirty="0">
                <a:solidFill>
                  <a:schemeClr val="bg1"/>
                </a:solidFill>
              </a:rPr>
              <a:t> = ans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7" name="Gwiazda: 6 punktów 6">
            <a:extLst>
              <a:ext uri="{FF2B5EF4-FFF2-40B4-BE49-F238E27FC236}">
                <a16:creationId xmlns:a16="http://schemas.microsoft.com/office/drawing/2014/main" id="{058ABD14-EB14-429F-8848-6E2097164DB6}"/>
              </a:ext>
            </a:extLst>
          </p:cNvPr>
          <p:cNvSpPr/>
          <p:nvPr/>
        </p:nvSpPr>
        <p:spPr>
          <a:xfrm>
            <a:off x="2549017" y="3607861"/>
            <a:ext cx="3181350" cy="3250139"/>
          </a:xfrm>
          <a:prstGeom prst="star6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err="1">
                <a:solidFill>
                  <a:schemeClr val="bg1"/>
                </a:solidFill>
              </a:rPr>
              <a:t>an</a:t>
            </a:r>
            <a:r>
              <a:rPr lang="pl-PL" sz="2400" dirty="0">
                <a:solidFill>
                  <a:schemeClr val="bg1"/>
                </a:solidFill>
              </a:rPr>
              <a:t> + </a:t>
            </a:r>
            <a:r>
              <a:rPr lang="pl-PL" sz="2400" dirty="0" err="1">
                <a:solidFill>
                  <a:schemeClr val="bg1"/>
                </a:solidFill>
              </a:rPr>
              <a:t>dem</a:t>
            </a:r>
            <a:r>
              <a:rPr lang="pl-PL" sz="2400" dirty="0">
                <a:solidFill>
                  <a:schemeClr val="bg1"/>
                </a:solidFill>
              </a:rPr>
              <a:t>= </a:t>
            </a:r>
            <a:r>
              <a:rPr lang="pl-PL" sz="2400" dirty="0" err="1">
                <a:solidFill>
                  <a:schemeClr val="bg1"/>
                </a:solidFill>
              </a:rPr>
              <a:t>am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9" name="Gwiazda: 6 punktów 8">
            <a:extLst>
              <a:ext uri="{FF2B5EF4-FFF2-40B4-BE49-F238E27FC236}">
                <a16:creationId xmlns:a16="http://schemas.microsoft.com/office/drawing/2014/main" id="{88B87A79-05CA-4870-B0F7-E73AEDD7F684}"/>
              </a:ext>
            </a:extLst>
          </p:cNvPr>
          <p:cNvSpPr/>
          <p:nvPr/>
        </p:nvSpPr>
        <p:spPr>
          <a:xfrm>
            <a:off x="5931060" y="1449207"/>
            <a:ext cx="3181350" cy="3250139"/>
          </a:xfrm>
          <a:prstGeom prst="star6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in + </a:t>
            </a:r>
            <a:r>
              <a:rPr lang="pl-PL" sz="2400" dirty="0" err="1">
                <a:solidFill>
                  <a:schemeClr val="bg1"/>
                </a:solidFill>
              </a:rPr>
              <a:t>dem</a:t>
            </a:r>
            <a:r>
              <a:rPr lang="pl-PL" sz="2400" dirty="0">
                <a:solidFill>
                  <a:schemeClr val="bg1"/>
                </a:solidFill>
              </a:rPr>
              <a:t>= im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1" name="Gwiazda: 6 punktów 10">
            <a:extLst>
              <a:ext uri="{FF2B5EF4-FFF2-40B4-BE49-F238E27FC236}">
                <a16:creationId xmlns:a16="http://schemas.microsoft.com/office/drawing/2014/main" id="{B67F8FEE-E4A2-44D2-AD02-32E79232C34B}"/>
              </a:ext>
            </a:extLst>
          </p:cNvPr>
          <p:cNvSpPr/>
          <p:nvPr/>
        </p:nvSpPr>
        <p:spPr>
          <a:xfrm>
            <a:off x="7965239" y="3684061"/>
            <a:ext cx="3181350" cy="3250139"/>
          </a:xfrm>
          <a:prstGeom prst="star6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in + </a:t>
            </a:r>
            <a:r>
              <a:rPr lang="pl-PL" sz="2400" dirty="0" err="1">
                <a:solidFill>
                  <a:schemeClr val="bg1"/>
                </a:solidFill>
              </a:rPr>
              <a:t>das</a:t>
            </a:r>
            <a:r>
              <a:rPr lang="pl-PL" sz="2400" dirty="0">
                <a:solidFill>
                  <a:schemeClr val="bg1"/>
                </a:solidFill>
              </a:rPr>
              <a:t> = </a:t>
            </a:r>
            <a:r>
              <a:rPr lang="pl-PL" sz="2400" dirty="0" err="1">
                <a:solidFill>
                  <a:schemeClr val="bg1"/>
                </a:solidFill>
              </a:rPr>
              <a:t>ins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2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F4BF4-427D-4707-927C-05EFC9C3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753228"/>
            <a:ext cx="10037007" cy="1080938"/>
          </a:xfrm>
        </p:spPr>
        <p:txBody>
          <a:bodyPr/>
          <a:lstStyle/>
          <a:p>
            <a:r>
              <a:rPr lang="pl-PL" dirty="0"/>
              <a:t>Czasowniki ruchu i spoczynku.</a:t>
            </a:r>
            <a:endParaRPr lang="de-DE" dirty="0"/>
          </a:p>
        </p:txBody>
      </p:sp>
      <p:sp>
        <p:nvSpPr>
          <p:cNvPr id="4" name="Dymek myśli: chmurka 3">
            <a:extLst>
              <a:ext uri="{FF2B5EF4-FFF2-40B4-BE49-F238E27FC236}">
                <a16:creationId xmlns:a16="http://schemas.microsoft.com/office/drawing/2014/main" id="{40F82FA2-7515-424B-9FCE-BED1FF4EFB3A}"/>
              </a:ext>
            </a:extLst>
          </p:cNvPr>
          <p:cNvSpPr/>
          <p:nvPr/>
        </p:nvSpPr>
        <p:spPr>
          <a:xfrm>
            <a:off x="561104" y="1993408"/>
            <a:ext cx="2062879" cy="1359393"/>
          </a:xfrm>
          <a:prstGeom prst="cloudCallout">
            <a:avLst>
              <a:gd name="adj1" fmla="val -58865"/>
              <a:gd name="adj2" fmla="val 58201"/>
            </a:avLst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</a:t>
            </a:r>
            <a:r>
              <a:rPr lang="pl-PL" sz="32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de-DE" sz="32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Dymek myśli: chmurka 5">
            <a:extLst>
              <a:ext uri="{FF2B5EF4-FFF2-40B4-BE49-F238E27FC236}">
                <a16:creationId xmlns:a16="http://schemas.microsoft.com/office/drawing/2014/main" id="{A7F0C3C7-90AD-4671-A994-382ADF01C5DB}"/>
              </a:ext>
            </a:extLst>
          </p:cNvPr>
          <p:cNvSpPr/>
          <p:nvPr/>
        </p:nvSpPr>
        <p:spPr>
          <a:xfrm>
            <a:off x="7214471" y="2068854"/>
            <a:ext cx="2634379" cy="1359393"/>
          </a:xfrm>
          <a:prstGeom prst="cloudCallout">
            <a:avLst>
              <a:gd name="adj1" fmla="val -58865"/>
              <a:gd name="adj2" fmla="val 58201"/>
            </a:avLst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Wohin</a:t>
            </a:r>
            <a:r>
              <a:rPr lang="pl-PL" sz="32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de-DE" sz="32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Tabela 8">
            <a:extLst>
              <a:ext uri="{FF2B5EF4-FFF2-40B4-BE49-F238E27FC236}">
                <a16:creationId xmlns:a16="http://schemas.microsoft.com/office/drawing/2014/main" id="{08BAC2AB-0083-421F-970C-2352B33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64949"/>
              </p:ext>
            </p:extLst>
          </p:nvPr>
        </p:nvGraphicFramePr>
        <p:xfrm>
          <a:off x="6372225" y="3689811"/>
          <a:ext cx="5410199" cy="30118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10199">
                  <a:extLst>
                    <a:ext uri="{9D8B030D-6E8A-4147-A177-3AD203B41FA5}">
                      <a16:colId xmlns:a16="http://schemas.microsoft.com/office/drawing/2014/main" val="1557705658"/>
                    </a:ext>
                  </a:extLst>
                </a:gridCol>
              </a:tblGrid>
              <a:tr h="666557">
                <a:tc>
                  <a:txBody>
                    <a:bodyPr/>
                    <a:lstStyle/>
                    <a:p>
                      <a:pPr algn="l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Czasowniki ruchu WOHIN? – </a:t>
                      </a:r>
                      <a:r>
                        <a:rPr lang="pl-PL" sz="2000" dirty="0" err="1">
                          <a:solidFill>
                            <a:schemeClr val="bg1"/>
                          </a:solidFill>
                        </a:rPr>
                        <a:t>Akkusativ</a:t>
                      </a:r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!</a:t>
                      </a:r>
                      <a:endParaRPr lang="de-DE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35084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r>
                        <a:rPr lang="pl-PL" dirty="0" err="1"/>
                        <a:t>legen</a:t>
                      </a:r>
                      <a:r>
                        <a:rPr lang="pl-PL" dirty="0"/>
                        <a:t> (wkładać, położyć)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214082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r>
                        <a:rPr lang="pl-PL" dirty="0" err="1"/>
                        <a:t>stellen</a:t>
                      </a:r>
                      <a:r>
                        <a:rPr lang="pl-PL" dirty="0"/>
                        <a:t> (stawiać, postawić)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716423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r>
                        <a:rPr lang="pl-PL" dirty="0" err="1"/>
                        <a:t>hängen</a:t>
                      </a:r>
                      <a:r>
                        <a:rPr lang="pl-PL" dirty="0"/>
                        <a:t> (wieszać)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381878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r>
                        <a:rPr lang="pl-PL" dirty="0" err="1"/>
                        <a:t>setzen</a:t>
                      </a:r>
                      <a:r>
                        <a:rPr lang="pl-PL" dirty="0"/>
                        <a:t> (posadzić, sadzić); </a:t>
                      </a:r>
                      <a:r>
                        <a:rPr lang="pl-PL" dirty="0" err="1"/>
                        <a:t>sich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setzen</a:t>
                      </a:r>
                      <a:r>
                        <a:rPr lang="pl-PL" dirty="0"/>
                        <a:t> (usiąść)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261714"/>
                  </a:ext>
                </a:extLst>
              </a:tr>
            </a:tbl>
          </a:graphicData>
        </a:graphic>
      </p:graphicFrame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CDDA4806-1120-4A0E-8E52-2A9B22700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67281"/>
              </p:ext>
            </p:extLst>
          </p:nvPr>
        </p:nvGraphicFramePr>
        <p:xfrm>
          <a:off x="561104" y="3662935"/>
          <a:ext cx="4468096" cy="31012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68096">
                  <a:extLst>
                    <a:ext uri="{9D8B030D-6E8A-4147-A177-3AD203B41FA5}">
                      <a16:colId xmlns:a16="http://schemas.microsoft.com/office/drawing/2014/main" val="3609861702"/>
                    </a:ext>
                  </a:extLst>
                </a:gridCol>
              </a:tblGrid>
              <a:tr h="934839"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Czasowniki spoczynku WO? – </a:t>
                      </a:r>
                      <a:r>
                        <a:rPr lang="pl-PL" sz="2000" dirty="0" err="1">
                          <a:solidFill>
                            <a:schemeClr val="bg1"/>
                          </a:solidFill>
                        </a:rPr>
                        <a:t>Dativ</a:t>
                      </a:r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!</a:t>
                      </a:r>
                      <a:endParaRPr lang="de-DE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847265"/>
                  </a:ext>
                </a:extLst>
              </a:tr>
              <a:tr h="541613">
                <a:tc>
                  <a:txBody>
                    <a:bodyPr/>
                    <a:lstStyle/>
                    <a:p>
                      <a:r>
                        <a:rPr lang="pl-PL" dirty="0" err="1"/>
                        <a:t>liegen</a:t>
                      </a:r>
                      <a:r>
                        <a:rPr lang="pl-PL" dirty="0"/>
                        <a:t> (leżeć)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189380"/>
                  </a:ext>
                </a:extLst>
              </a:tr>
              <a:tr h="541613">
                <a:tc>
                  <a:txBody>
                    <a:bodyPr/>
                    <a:lstStyle/>
                    <a:p>
                      <a:r>
                        <a:rPr lang="pl-PL" dirty="0" err="1"/>
                        <a:t>stehen</a:t>
                      </a:r>
                      <a:r>
                        <a:rPr lang="pl-PL" dirty="0"/>
                        <a:t> (stać)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086265"/>
                  </a:ext>
                </a:extLst>
              </a:tr>
              <a:tr h="541613">
                <a:tc>
                  <a:txBody>
                    <a:bodyPr/>
                    <a:lstStyle/>
                    <a:p>
                      <a:r>
                        <a:rPr lang="pl-PL" dirty="0" err="1"/>
                        <a:t>hängen</a:t>
                      </a:r>
                      <a:r>
                        <a:rPr lang="pl-PL" dirty="0"/>
                        <a:t> (wisieć)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761359"/>
                  </a:ext>
                </a:extLst>
              </a:tr>
              <a:tr h="541613">
                <a:tc>
                  <a:txBody>
                    <a:bodyPr/>
                    <a:lstStyle/>
                    <a:p>
                      <a:r>
                        <a:rPr lang="pl-PL" dirty="0" err="1"/>
                        <a:t>sitzen</a:t>
                      </a:r>
                      <a:r>
                        <a:rPr lang="pl-PL" dirty="0"/>
                        <a:t> (siedzieć)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81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4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hłopiec I Dziewczynka Grafika Wektorowa, Clipartów I Ilustracji - 123RF">
            <a:extLst>
              <a:ext uri="{FF2B5EF4-FFF2-40B4-BE49-F238E27FC236}">
                <a16:creationId xmlns:a16="http://schemas.microsoft.com/office/drawing/2014/main" id="{70E9654E-0520-46E7-A78D-86FCEB6E45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2" t="13333" r="50000" b="12000"/>
          <a:stretch/>
        </p:blipFill>
        <p:spPr bwMode="auto">
          <a:xfrm>
            <a:off x="8025237" y="209550"/>
            <a:ext cx="10397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hłopiec I Dziewczynka Grafika Wektorowa, Clipartów I Ilustracji - 123RF">
            <a:extLst>
              <a:ext uri="{FF2B5EF4-FFF2-40B4-BE49-F238E27FC236}">
                <a16:creationId xmlns:a16="http://schemas.microsoft.com/office/drawing/2014/main" id="{E7E6DE82-1D3F-4F58-8B25-5405FA8003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61" t="13333" r="11048" b="12000"/>
          <a:stretch/>
        </p:blipFill>
        <p:spPr bwMode="auto">
          <a:xfrm>
            <a:off x="171451" y="314325"/>
            <a:ext cx="949552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ymek myśli: chmurka 2">
            <a:extLst>
              <a:ext uri="{FF2B5EF4-FFF2-40B4-BE49-F238E27FC236}">
                <a16:creationId xmlns:a16="http://schemas.microsoft.com/office/drawing/2014/main" id="{8266F6A0-9592-4D25-B5ED-B2AAA9B6358A}"/>
              </a:ext>
            </a:extLst>
          </p:cNvPr>
          <p:cNvSpPr/>
          <p:nvPr/>
        </p:nvSpPr>
        <p:spPr>
          <a:xfrm>
            <a:off x="1460135" y="123825"/>
            <a:ext cx="2062879" cy="1359393"/>
          </a:xfrm>
          <a:prstGeom prst="cloudCallout">
            <a:avLst>
              <a:gd name="adj1" fmla="val -58865"/>
              <a:gd name="adj2" fmla="val 58201"/>
            </a:avLst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</a:t>
            </a:r>
            <a:r>
              <a:rPr lang="pl-PL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l-PL" sz="20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ist</a:t>
            </a:r>
            <a:r>
              <a:rPr lang="pl-PL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Peter? </a:t>
            </a:r>
            <a:endParaRPr lang="de-DE" sz="20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Dymek myśli: chmurka 3">
            <a:extLst>
              <a:ext uri="{FF2B5EF4-FFF2-40B4-BE49-F238E27FC236}">
                <a16:creationId xmlns:a16="http://schemas.microsoft.com/office/drawing/2014/main" id="{A0FEB8FD-7C73-4B29-B912-5080553A9B2C}"/>
              </a:ext>
            </a:extLst>
          </p:cNvPr>
          <p:cNvSpPr/>
          <p:nvPr/>
        </p:nvSpPr>
        <p:spPr>
          <a:xfrm>
            <a:off x="9404069" y="93345"/>
            <a:ext cx="2368831" cy="1314450"/>
          </a:xfrm>
          <a:prstGeom prst="cloudCallout">
            <a:avLst>
              <a:gd name="adj1" fmla="val -58865"/>
              <a:gd name="adj2" fmla="val 58201"/>
            </a:avLst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Wohin</a:t>
            </a:r>
            <a:r>
              <a:rPr lang="pl-PL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l-PL" sz="20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geht</a:t>
            </a:r>
            <a:r>
              <a:rPr lang="pl-PL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l-PL" sz="200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Luise</a:t>
            </a:r>
            <a:r>
              <a:rPr lang="pl-PL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de-DE" sz="20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19C683A-4CF2-4526-A343-85E7B0F67D3A}"/>
              </a:ext>
            </a:extLst>
          </p:cNvPr>
          <p:cNvSpPr/>
          <p:nvPr/>
        </p:nvSpPr>
        <p:spPr>
          <a:xfrm>
            <a:off x="323850" y="2619375"/>
            <a:ext cx="3286125" cy="5238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Peter </a:t>
            </a:r>
            <a:r>
              <a:rPr lang="pl-PL" dirty="0" err="1">
                <a:solidFill>
                  <a:schemeClr val="bg1"/>
                </a:solidFill>
              </a:rPr>
              <a:t>ist</a:t>
            </a:r>
            <a:r>
              <a:rPr lang="pl-PL" dirty="0">
                <a:solidFill>
                  <a:schemeClr val="bg1"/>
                </a:solidFill>
              </a:rPr>
              <a:t> im (in +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) Kino.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20202133-AB7F-4F77-999C-7AAB0981D109}"/>
              </a:ext>
            </a:extLst>
          </p:cNvPr>
          <p:cNvSpPr/>
          <p:nvPr/>
        </p:nvSpPr>
        <p:spPr>
          <a:xfrm>
            <a:off x="323849" y="3419475"/>
            <a:ext cx="3286125" cy="5238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 Peter </a:t>
            </a:r>
            <a:r>
              <a:rPr lang="pl-PL" dirty="0" err="1">
                <a:solidFill>
                  <a:schemeClr val="bg1"/>
                </a:solidFill>
              </a:rPr>
              <a:t>ist</a:t>
            </a:r>
            <a:r>
              <a:rPr lang="pl-PL" dirty="0">
                <a:solidFill>
                  <a:schemeClr val="bg1"/>
                </a:solidFill>
              </a:rPr>
              <a:t> in der </a:t>
            </a:r>
            <a:r>
              <a:rPr lang="pl-PL" dirty="0" err="1">
                <a:solidFill>
                  <a:schemeClr val="bg1"/>
                </a:solidFill>
              </a:rPr>
              <a:t>Schule</a:t>
            </a:r>
            <a:r>
              <a:rPr lang="pl-PL" dirty="0">
                <a:solidFill>
                  <a:schemeClr val="bg1"/>
                </a:solidFill>
              </a:rPr>
              <a:t>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112FB1C8-DA62-4DFD-925F-031BD1B0838C}"/>
              </a:ext>
            </a:extLst>
          </p:cNvPr>
          <p:cNvSpPr/>
          <p:nvPr/>
        </p:nvSpPr>
        <p:spPr>
          <a:xfrm>
            <a:off x="351188" y="5212557"/>
            <a:ext cx="3286125" cy="5238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Peter </a:t>
            </a:r>
            <a:r>
              <a:rPr lang="pl-PL" dirty="0" err="1">
                <a:solidFill>
                  <a:schemeClr val="bg1"/>
                </a:solidFill>
              </a:rPr>
              <a:t>ist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Spielplatz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2CA9B61-3026-4E90-98AC-A400016E8C81}"/>
              </a:ext>
            </a:extLst>
          </p:cNvPr>
          <p:cNvSpPr/>
          <p:nvPr/>
        </p:nvSpPr>
        <p:spPr>
          <a:xfrm>
            <a:off x="302328" y="4279407"/>
            <a:ext cx="3286125" cy="5238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Peter </a:t>
            </a:r>
            <a:r>
              <a:rPr lang="pl-PL" dirty="0" err="1">
                <a:solidFill>
                  <a:schemeClr val="bg1"/>
                </a:solidFill>
              </a:rPr>
              <a:t>ist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der </a:t>
            </a:r>
            <a:r>
              <a:rPr lang="pl-PL" dirty="0" err="1">
                <a:solidFill>
                  <a:schemeClr val="bg1"/>
                </a:solidFill>
              </a:rPr>
              <a:t>Wiese</a:t>
            </a:r>
            <a:r>
              <a:rPr lang="pl-PL" dirty="0"/>
              <a:t>.</a:t>
            </a:r>
            <a:endParaRPr lang="de-DE" dirty="0"/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id="{A172AF6D-0E44-482C-9889-BC6ED9DB27E0}"/>
              </a:ext>
            </a:extLst>
          </p:cNvPr>
          <p:cNvSpPr/>
          <p:nvPr/>
        </p:nvSpPr>
        <p:spPr>
          <a:xfrm>
            <a:off x="7865780" y="2645091"/>
            <a:ext cx="3286125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Luise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geht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ins</a:t>
            </a:r>
            <a:r>
              <a:rPr lang="pl-PL" dirty="0">
                <a:solidFill>
                  <a:schemeClr val="bg1"/>
                </a:solidFill>
              </a:rPr>
              <a:t> (in +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) Kino.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486F160C-E3C9-4818-8B06-74542700AA89}"/>
              </a:ext>
            </a:extLst>
          </p:cNvPr>
          <p:cNvSpPr/>
          <p:nvPr/>
        </p:nvSpPr>
        <p:spPr>
          <a:xfrm>
            <a:off x="7865779" y="3419474"/>
            <a:ext cx="3286125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Luise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geht</a:t>
            </a:r>
            <a:r>
              <a:rPr lang="pl-PL" dirty="0">
                <a:solidFill>
                  <a:schemeClr val="bg1"/>
                </a:solidFill>
              </a:rPr>
              <a:t> in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Schule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23B8A862-D4CB-4F15-9716-C704BA45D3CA}"/>
              </a:ext>
            </a:extLst>
          </p:cNvPr>
          <p:cNvSpPr/>
          <p:nvPr/>
        </p:nvSpPr>
        <p:spPr>
          <a:xfrm>
            <a:off x="7865778" y="5258998"/>
            <a:ext cx="3286125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Luise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geht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den </a:t>
            </a:r>
            <a:r>
              <a:rPr lang="pl-PL" dirty="0" err="1">
                <a:solidFill>
                  <a:schemeClr val="bg1"/>
                </a:solidFill>
              </a:rPr>
              <a:t>Spielplatz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86557AAD-EEA4-4D19-982C-7AADAD1DE0B6}"/>
              </a:ext>
            </a:extLst>
          </p:cNvPr>
          <p:cNvSpPr/>
          <p:nvPr/>
        </p:nvSpPr>
        <p:spPr>
          <a:xfrm>
            <a:off x="7865779" y="4339236"/>
            <a:ext cx="3286125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Luise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geht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Wiese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908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murka 1">
            <a:extLst>
              <a:ext uri="{FF2B5EF4-FFF2-40B4-BE49-F238E27FC236}">
                <a16:creationId xmlns:a16="http://schemas.microsoft.com/office/drawing/2014/main" id="{E7AA8469-CA17-4811-B638-CAED3FD0101D}"/>
              </a:ext>
            </a:extLst>
          </p:cNvPr>
          <p:cNvSpPr/>
          <p:nvPr/>
        </p:nvSpPr>
        <p:spPr>
          <a:xfrm>
            <a:off x="100012" y="66675"/>
            <a:ext cx="3176588" cy="1381125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DATIV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WO?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SPOCZYNEK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Chmurka 3">
            <a:extLst>
              <a:ext uri="{FF2B5EF4-FFF2-40B4-BE49-F238E27FC236}">
                <a16:creationId xmlns:a16="http://schemas.microsoft.com/office/drawing/2014/main" id="{9773EC7E-5932-45C5-8180-7CB8E9B742EE}"/>
              </a:ext>
            </a:extLst>
          </p:cNvPr>
          <p:cNvSpPr/>
          <p:nvPr/>
        </p:nvSpPr>
        <p:spPr>
          <a:xfrm>
            <a:off x="8915400" y="66675"/>
            <a:ext cx="3033713" cy="1381125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AKKUSATIV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WOHIN?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RUCH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ED0883FD-1EA2-4C71-8195-C7D40A937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611635"/>
              </p:ext>
            </p:extLst>
          </p:nvPr>
        </p:nvGraphicFramePr>
        <p:xfrm>
          <a:off x="5421312" y="590551"/>
          <a:ext cx="1349376" cy="6267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76">
                  <a:extLst>
                    <a:ext uri="{9D8B030D-6E8A-4147-A177-3AD203B41FA5}">
                      <a16:colId xmlns:a16="http://schemas.microsoft.com/office/drawing/2014/main" val="1813368250"/>
                    </a:ext>
                  </a:extLst>
                </a:gridCol>
              </a:tblGrid>
              <a:tr h="946094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PRZYIMKI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243679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597730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HINTER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15877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IN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701869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NEBEN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987652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Ü</a:t>
                      </a:r>
                      <a:r>
                        <a:rPr lang="pl-PL" dirty="0"/>
                        <a:t>BER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124865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AUF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712696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UNTER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637033"/>
                  </a:ext>
                </a:extLst>
              </a:tr>
              <a:tr h="54813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VOR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03577"/>
                  </a:ext>
                </a:extLst>
              </a:tr>
              <a:tr h="93629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ZWISCHEN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026653"/>
                  </a:ext>
                </a:extLst>
              </a:tr>
            </a:tbl>
          </a:graphicData>
        </a:graphic>
      </p:graphicFrame>
      <p:sp>
        <p:nvSpPr>
          <p:cNvPr id="6" name="Prostokąt 5">
            <a:extLst>
              <a:ext uri="{FF2B5EF4-FFF2-40B4-BE49-F238E27FC236}">
                <a16:creationId xmlns:a16="http://schemas.microsoft.com/office/drawing/2014/main" id="{6F9E876B-FD85-4364-B05F-B6B20A19C8C3}"/>
              </a:ext>
            </a:extLst>
          </p:cNvPr>
          <p:cNvSpPr/>
          <p:nvPr/>
        </p:nvSpPr>
        <p:spPr>
          <a:xfrm>
            <a:off x="0" y="1619251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Das </a:t>
            </a:r>
            <a:r>
              <a:rPr lang="pl-PL" dirty="0" err="1">
                <a:solidFill>
                  <a:schemeClr val="bg1"/>
                </a:solidFill>
              </a:rPr>
              <a:t>Bild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hängt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an</a:t>
            </a:r>
            <a:r>
              <a:rPr lang="pl-PL" dirty="0">
                <a:solidFill>
                  <a:schemeClr val="bg1"/>
                </a:solidFill>
              </a:rPr>
              <a:t> der Wand.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E21954A7-07D3-424F-B1A7-E8C539E558FE}"/>
              </a:ext>
            </a:extLst>
          </p:cNvPr>
          <p:cNvSpPr/>
          <p:nvPr/>
        </p:nvSpPr>
        <p:spPr>
          <a:xfrm>
            <a:off x="0" y="2152651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Das </a:t>
            </a:r>
            <a:r>
              <a:rPr lang="pl-PL" dirty="0" err="1">
                <a:solidFill>
                  <a:schemeClr val="bg1"/>
                </a:solidFill>
              </a:rPr>
              <a:t>Fahrrad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hinter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Haus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6478DAA-FDC8-4CD1-9B71-EDAD8EADB5FF}"/>
              </a:ext>
            </a:extLst>
          </p:cNvPr>
          <p:cNvSpPr/>
          <p:nvPr/>
        </p:nvSpPr>
        <p:spPr>
          <a:xfrm>
            <a:off x="0" y="2695575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Bücher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liegen</a:t>
            </a:r>
            <a:r>
              <a:rPr lang="pl-PL" dirty="0">
                <a:solidFill>
                  <a:schemeClr val="bg1"/>
                </a:solidFill>
              </a:rPr>
              <a:t> in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Regal.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E38FBD3-4933-49C6-9B4B-2BFCD2579FB5}"/>
              </a:ext>
            </a:extLst>
          </p:cNvPr>
          <p:cNvSpPr/>
          <p:nvPr/>
        </p:nvSpPr>
        <p:spPr>
          <a:xfrm>
            <a:off x="0" y="3238500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Das </a:t>
            </a:r>
            <a:r>
              <a:rPr lang="pl-PL" dirty="0" err="1">
                <a:solidFill>
                  <a:schemeClr val="bg1"/>
                </a:solidFill>
              </a:rPr>
              <a:t>Mädchen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sitzt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neben</a:t>
            </a:r>
            <a:r>
              <a:rPr lang="pl-PL" dirty="0">
                <a:solidFill>
                  <a:schemeClr val="bg1"/>
                </a:solidFill>
              </a:rPr>
              <a:t> mir.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22F5B72C-41FE-4B0E-A3B7-1DC9931FCAF2}"/>
              </a:ext>
            </a:extLst>
          </p:cNvPr>
          <p:cNvSpPr/>
          <p:nvPr/>
        </p:nvSpPr>
        <p:spPr>
          <a:xfrm>
            <a:off x="0" y="3771900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Das Foto </a:t>
            </a:r>
            <a:r>
              <a:rPr lang="pl-PL" dirty="0" err="1">
                <a:solidFill>
                  <a:schemeClr val="bg1"/>
                </a:solidFill>
              </a:rPr>
              <a:t>hängt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über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Bett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A80B5C4C-EDEE-4D90-A957-B4FC5BBA7ABB}"/>
              </a:ext>
            </a:extLst>
          </p:cNvPr>
          <p:cNvSpPr/>
          <p:nvPr/>
        </p:nvSpPr>
        <p:spPr>
          <a:xfrm>
            <a:off x="0" y="4305300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Vase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Tisch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86B37ED8-68E7-47DF-AF69-92089E4F671B}"/>
              </a:ext>
            </a:extLst>
          </p:cNvPr>
          <p:cNvSpPr/>
          <p:nvPr/>
        </p:nvSpPr>
        <p:spPr>
          <a:xfrm>
            <a:off x="0" y="4848224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Ivos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Schuhe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liegen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unter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Bett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30C9BD72-7B22-4C25-9B4B-1574F53CC622}"/>
              </a:ext>
            </a:extLst>
          </p:cNvPr>
          <p:cNvSpPr/>
          <p:nvPr/>
        </p:nvSpPr>
        <p:spPr>
          <a:xfrm>
            <a:off x="0" y="5391149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Lampe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steht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vor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Tisch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723E694-9C68-4E1E-83C3-322A2A74EE18}"/>
              </a:ext>
            </a:extLst>
          </p:cNvPr>
          <p:cNvSpPr/>
          <p:nvPr/>
        </p:nvSpPr>
        <p:spPr>
          <a:xfrm>
            <a:off x="0" y="6000749"/>
            <a:ext cx="5421312" cy="476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Schere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liegt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zwischen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Buch </a:t>
            </a:r>
            <a:r>
              <a:rPr lang="pl-PL" dirty="0" err="1">
                <a:solidFill>
                  <a:schemeClr val="bg1"/>
                </a:solidFill>
              </a:rPr>
              <a:t>und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dem</a:t>
            </a:r>
            <a:r>
              <a:rPr lang="pl-PL" dirty="0">
                <a:solidFill>
                  <a:schemeClr val="bg1"/>
                </a:solidFill>
              </a:rPr>
              <a:t> Kuli.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386A94F1-B249-47E5-88F4-BBD9F487AFFE}"/>
              </a:ext>
            </a:extLst>
          </p:cNvPr>
          <p:cNvSpPr/>
          <p:nvPr/>
        </p:nvSpPr>
        <p:spPr>
          <a:xfrm>
            <a:off x="6770688" y="1591946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Er </a:t>
            </a:r>
            <a:r>
              <a:rPr lang="pl-PL" dirty="0" err="1">
                <a:solidFill>
                  <a:schemeClr val="bg1"/>
                </a:solidFill>
              </a:rPr>
              <a:t>hängt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Bild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Wand.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" name="Prostokąt 25">
            <a:extLst>
              <a:ext uri="{FF2B5EF4-FFF2-40B4-BE49-F238E27FC236}">
                <a16:creationId xmlns:a16="http://schemas.microsoft.com/office/drawing/2014/main" id="{8D625F8F-5FFC-440D-BA40-2F1D45BCD5BA}"/>
              </a:ext>
            </a:extLst>
          </p:cNvPr>
          <p:cNvSpPr/>
          <p:nvPr/>
        </p:nvSpPr>
        <p:spPr>
          <a:xfrm>
            <a:off x="6770688" y="2124077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Ich </a:t>
            </a:r>
            <a:r>
              <a:rPr lang="pl-PL" dirty="0" err="1">
                <a:solidFill>
                  <a:schemeClr val="bg1"/>
                </a:solidFill>
              </a:rPr>
              <a:t>stelle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Fahrrad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hinter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Haus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08C7A2D6-360B-43E4-A11F-628527917A93}"/>
              </a:ext>
            </a:extLst>
          </p:cNvPr>
          <p:cNvSpPr/>
          <p:nvPr/>
        </p:nvSpPr>
        <p:spPr>
          <a:xfrm>
            <a:off x="6770688" y="2686051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Martin </a:t>
            </a:r>
            <a:r>
              <a:rPr lang="pl-PL" dirty="0" err="1">
                <a:solidFill>
                  <a:schemeClr val="bg1"/>
                </a:solidFill>
              </a:rPr>
              <a:t>legt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Bücher</a:t>
            </a:r>
            <a:r>
              <a:rPr lang="pl-PL" dirty="0">
                <a:solidFill>
                  <a:schemeClr val="bg1"/>
                </a:solidFill>
              </a:rPr>
              <a:t> in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Regal.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id="{44272773-58E4-4EBC-96FF-953A8A829AFA}"/>
              </a:ext>
            </a:extLst>
          </p:cNvPr>
          <p:cNvSpPr/>
          <p:nvPr/>
        </p:nvSpPr>
        <p:spPr>
          <a:xfrm>
            <a:off x="6770688" y="3200404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Das </a:t>
            </a:r>
            <a:r>
              <a:rPr lang="pl-PL" dirty="0" err="1">
                <a:solidFill>
                  <a:schemeClr val="bg1"/>
                </a:solidFill>
              </a:rPr>
              <a:t>Mädchen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setzt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sich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neben</a:t>
            </a:r>
            <a:r>
              <a:rPr lang="pl-PL" dirty="0">
                <a:solidFill>
                  <a:schemeClr val="bg1"/>
                </a:solidFill>
              </a:rPr>
              <a:t> mich.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74A1253C-975B-4806-B009-D5C38A9AE301}"/>
              </a:ext>
            </a:extLst>
          </p:cNvPr>
          <p:cNvSpPr/>
          <p:nvPr/>
        </p:nvSpPr>
        <p:spPr>
          <a:xfrm>
            <a:off x="6770688" y="3762375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Wir </a:t>
            </a:r>
            <a:r>
              <a:rPr lang="pl-PL" dirty="0" err="1">
                <a:solidFill>
                  <a:schemeClr val="bg1"/>
                </a:solidFill>
              </a:rPr>
              <a:t>hängen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Fotos </a:t>
            </a:r>
            <a:r>
              <a:rPr lang="pl-PL" dirty="0" err="1">
                <a:solidFill>
                  <a:schemeClr val="bg1"/>
                </a:solidFill>
              </a:rPr>
              <a:t>über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Sofa.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4" name="Prostokąt 33">
            <a:extLst>
              <a:ext uri="{FF2B5EF4-FFF2-40B4-BE49-F238E27FC236}">
                <a16:creationId xmlns:a16="http://schemas.microsoft.com/office/drawing/2014/main" id="{9534AF22-DE41-4A96-B019-76117E56F79A}"/>
              </a:ext>
            </a:extLst>
          </p:cNvPr>
          <p:cNvSpPr/>
          <p:nvPr/>
        </p:nvSpPr>
        <p:spPr>
          <a:xfrm>
            <a:off x="6770688" y="4305300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Eva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stellt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Vase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auf</a:t>
            </a:r>
            <a:r>
              <a:rPr lang="pl-PL" dirty="0">
                <a:solidFill>
                  <a:schemeClr val="bg1"/>
                </a:solidFill>
              </a:rPr>
              <a:t> den </a:t>
            </a:r>
            <a:r>
              <a:rPr lang="pl-PL" dirty="0" err="1">
                <a:solidFill>
                  <a:schemeClr val="bg1"/>
                </a:solidFill>
              </a:rPr>
              <a:t>Tisch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BD277556-A026-4A73-9C61-96CA7A0C2CE2}"/>
              </a:ext>
            </a:extLst>
          </p:cNvPr>
          <p:cNvSpPr/>
          <p:nvPr/>
        </p:nvSpPr>
        <p:spPr>
          <a:xfrm>
            <a:off x="6770688" y="4848223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Ivo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stellt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seine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Schuhe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unter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Bett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8" name="Prostokąt 37">
            <a:extLst>
              <a:ext uri="{FF2B5EF4-FFF2-40B4-BE49-F238E27FC236}">
                <a16:creationId xmlns:a16="http://schemas.microsoft.com/office/drawing/2014/main" id="{65688A75-F413-493E-A1D6-47752CE15F53}"/>
              </a:ext>
            </a:extLst>
          </p:cNvPr>
          <p:cNvSpPr/>
          <p:nvPr/>
        </p:nvSpPr>
        <p:spPr>
          <a:xfrm>
            <a:off x="6770688" y="5391149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solidFill>
                  <a:schemeClr val="bg1"/>
                </a:solidFill>
              </a:rPr>
              <a:t>Mein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Vater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stellt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die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Lampe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vor</a:t>
            </a:r>
            <a:r>
              <a:rPr lang="pl-PL" dirty="0">
                <a:solidFill>
                  <a:schemeClr val="bg1"/>
                </a:solidFill>
              </a:rPr>
              <a:t> den </a:t>
            </a:r>
            <a:r>
              <a:rPr lang="pl-PL" dirty="0" err="1">
                <a:solidFill>
                  <a:schemeClr val="bg1"/>
                </a:solidFill>
              </a:rPr>
              <a:t>Tisch</a:t>
            </a:r>
            <a:r>
              <a:rPr lang="pl-PL" dirty="0">
                <a:solidFill>
                  <a:schemeClr val="bg1"/>
                </a:solidFill>
              </a:rPr>
              <a:t>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" name="Prostokąt 39">
            <a:extLst>
              <a:ext uri="{FF2B5EF4-FFF2-40B4-BE49-F238E27FC236}">
                <a16:creationId xmlns:a16="http://schemas.microsoft.com/office/drawing/2014/main" id="{385D956A-5945-4586-BC19-299BE2398D18}"/>
              </a:ext>
            </a:extLst>
          </p:cNvPr>
          <p:cNvSpPr/>
          <p:nvPr/>
        </p:nvSpPr>
        <p:spPr>
          <a:xfrm>
            <a:off x="6770688" y="6000748"/>
            <a:ext cx="5421312" cy="4762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Wir </a:t>
            </a:r>
            <a:r>
              <a:rPr lang="pl-PL" dirty="0" err="1">
                <a:solidFill>
                  <a:schemeClr val="bg1"/>
                </a:solidFill>
              </a:rPr>
              <a:t>stellen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Bett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zwischen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das</a:t>
            </a:r>
            <a:r>
              <a:rPr lang="pl-PL" dirty="0">
                <a:solidFill>
                  <a:schemeClr val="bg1"/>
                </a:solidFill>
              </a:rPr>
              <a:t> Regal </a:t>
            </a:r>
            <a:r>
              <a:rPr lang="pl-PL" dirty="0" err="1">
                <a:solidFill>
                  <a:schemeClr val="bg1"/>
                </a:solidFill>
              </a:rPr>
              <a:t>und</a:t>
            </a:r>
            <a:r>
              <a:rPr lang="pl-PL" dirty="0">
                <a:solidFill>
                  <a:schemeClr val="bg1"/>
                </a:solidFill>
              </a:rPr>
              <a:t> den </a:t>
            </a:r>
            <a:r>
              <a:rPr lang="pl-PL" dirty="0" err="1">
                <a:solidFill>
                  <a:schemeClr val="bg1"/>
                </a:solidFill>
              </a:rPr>
              <a:t>Kleiderschrank</a:t>
            </a:r>
            <a:r>
              <a:rPr lang="pl-PL" dirty="0">
                <a:solidFill>
                  <a:schemeClr val="bg1"/>
                </a:solidFill>
              </a:rPr>
              <a:t>. 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4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3438</TotalTime>
  <Words>540</Words>
  <Application>Microsoft Office PowerPoint</Application>
  <PresentationFormat>Panoramiczny</PresentationFormat>
  <Paragraphs>113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Th: Wechselpräpositionen. </vt:lpstr>
      <vt:lpstr>Th: Wechselpräpositionen.</vt:lpstr>
      <vt:lpstr>UTWÓRZ PYTANIE W JĘZYKU POLSKIM! </vt:lpstr>
      <vt:lpstr>Przymiki łączące się z celownikiem (Dativ) i biernikiem (Akkusativ) </vt:lpstr>
      <vt:lpstr>Odmiana rodzajnika określonego w celowniku i bierniku. </vt:lpstr>
      <vt:lpstr>Formy ściągnięte rodzajnika określonego z przyimkiem. </vt:lpstr>
      <vt:lpstr>Czasowniki ruchu i spoczynku.</vt:lpstr>
      <vt:lpstr>Prezentacja programu PowerPoint</vt:lpstr>
      <vt:lpstr>Prezentacja programu PowerPoint</vt:lpstr>
      <vt:lpstr>PODSUMOWANIE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Th: Wechselpräpositionen.</dc:title>
  <dc:creator>Adam Sowa</dc:creator>
  <cp:lastModifiedBy>Adam Sowa</cp:lastModifiedBy>
  <cp:revision>30</cp:revision>
  <dcterms:created xsi:type="dcterms:W3CDTF">2020-09-11T11:19:19Z</dcterms:created>
  <dcterms:modified xsi:type="dcterms:W3CDTF">2020-09-14T21:04:02Z</dcterms:modified>
</cp:coreProperties>
</file>